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72" r:id="rId3"/>
    <p:sldId id="257" r:id="rId4"/>
    <p:sldId id="261" r:id="rId5"/>
    <p:sldId id="270" r:id="rId6"/>
    <p:sldId id="258" r:id="rId7"/>
    <p:sldId id="260" r:id="rId8"/>
    <p:sldId id="266" r:id="rId9"/>
    <p:sldId id="269" r:id="rId10"/>
    <p:sldId id="273" r:id="rId11"/>
  </p:sldIdLst>
  <p:sldSz cx="18288000" cy="10287000"/>
  <p:notesSz cx="6858000" cy="9144000"/>
  <p:embeddedFontLst>
    <p:embeddedFont>
      <p:font typeface="Georgia Pro Condensed Light" panose="020B0604020202020204" charset="0"/>
      <p:regular r:id="rId13"/>
    </p:embeddedFont>
    <p:embeddedFont>
      <p:font typeface="TT Interphases" panose="020B0604020202020204" charset="0"/>
      <p:regular r:id="rId14"/>
    </p:embeddedFont>
    <p:embeddedFont>
      <p:font typeface="TT Interphases Bold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87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jpeg>
</file>

<file path=ppt/media/image11.jpeg>
</file>

<file path=ppt/media/image12.png>
</file>

<file path=ppt/media/image13.svg>
</file>

<file path=ppt/media/image14.jpeg>
</file>

<file path=ppt/media/image15.jpeg>
</file>

<file path=ppt/media/image16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575C9-8FFD-4891-9E12-B48A7C0D893E}" type="datetimeFigureOut">
              <a:rPr lang="en-ZA" smtClean="0"/>
              <a:t>2025/11/04</a:t>
            </a:fld>
            <a:endParaRPr lang="en-Z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428D5C-20A1-44DC-85D3-F51949B01440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9455846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428D5C-20A1-44DC-85D3-F51949B01440}" type="slidenum">
              <a:rPr lang="en-ZA" smtClean="0"/>
              <a:t>5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412306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F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66750" y="1619250"/>
            <a:ext cx="6886575" cy="40523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20"/>
              </a:lnSpc>
            </a:pPr>
            <a:r>
              <a:rPr lang="en-US" sz="7200" u="none" strike="noStrike" dirty="0">
                <a:solidFill>
                  <a:srgbClr val="4A90E2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Enhancing Rural Service Accessibility </a:t>
            </a:r>
            <a:r>
              <a:rPr lang="en-US" sz="7200" u="none" strike="noStrike" dirty="0">
                <a:solidFill>
                  <a:schemeClr val="accent3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by</a:t>
            </a:r>
            <a:r>
              <a:rPr lang="en-US" sz="7200" u="none" strike="noStrike" dirty="0">
                <a:solidFill>
                  <a:srgbClr val="4A90E2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 </a:t>
            </a:r>
            <a:r>
              <a:rPr lang="en-US" sz="7200" b="1" u="none" strike="noStrike" dirty="0">
                <a:solidFill>
                  <a:schemeClr val="accent2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Team Synergy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38150" y="6441428"/>
            <a:ext cx="5448300" cy="4143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r>
              <a:rPr lang="en-US" sz="4400" b="1" dirty="0">
                <a:solidFill>
                  <a:srgbClr val="EAEAEA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Team members</a:t>
            </a:r>
            <a:r>
              <a:rPr lang="en-US" sz="3600" b="1" u="none" strike="noStrike" dirty="0">
                <a:solidFill>
                  <a:srgbClr val="EAEAEA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:</a:t>
            </a:r>
            <a:r>
              <a:rPr lang="en-US" sz="2100" b="1" u="none" strike="noStrike" dirty="0">
                <a:solidFill>
                  <a:srgbClr val="EAEAEA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</a:t>
            </a:r>
          </a:p>
        </p:txBody>
      </p:sp>
      <p:sp>
        <p:nvSpPr>
          <p:cNvPr id="6" name="AutoShape 6"/>
          <p:cNvSpPr/>
          <p:nvPr/>
        </p:nvSpPr>
        <p:spPr>
          <a:xfrm>
            <a:off x="666750" y="1263650"/>
            <a:ext cx="16954500" cy="0"/>
          </a:xfrm>
          <a:prstGeom prst="line">
            <a:avLst/>
          </a:prstGeom>
          <a:ln w="9525" cap="flat">
            <a:solidFill>
              <a:srgbClr val="EAEAE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7" name="TextBox 7"/>
          <p:cNvSpPr txBox="1"/>
          <p:nvPr/>
        </p:nvSpPr>
        <p:spPr>
          <a:xfrm>
            <a:off x="666750" y="695325"/>
            <a:ext cx="16954500" cy="291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100"/>
              </a:lnSpc>
            </a:pPr>
            <a:r>
              <a:rPr lang="en-US" sz="2100" b="1">
                <a:solidFill>
                  <a:srgbClr val="D4EAFF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MCP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F6982F-0BA6-B6D8-F8E8-361D014A3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5400" y="1335863"/>
            <a:ext cx="8934450" cy="8671556"/>
          </a:xfrm>
          <a:prstGeom prst="rect">
            <a:avLst/>
          </a:prstGeom>
        </p:spPr>
      </p:pic>
      <p:sp>
        <p:nvSpPr>
          <p:cNvPr id="3" name="TextBox 7">
            <a:extLst>
              <a:ext uri="{FF2B5EF4-FFF2-40B4-BE49-F238E27FC236}">
                <a16:creationId xmlns:a16="http://schemas.microsoft.com/office/drawing/2014/main" id="{53209135-C898-56B2-F3A5-4FF9B5404791}"/>
              </a:ext>
            </a:extLst>
          </p:cNvPr>
          <p:cNvSpPr txBox="1"/>
          <p:nvPr/>
        </p:nvSpPr>
        <p:spPr>
          <a:xfrm>
            <a:off x="634093" y="6961714"/>
            <a:ext cx="5448300" cy="523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r>
              <a:rPr lang="en-US" sz="3200" u="none" dirty="0" err="1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Malwande</a:t>
            </a:r>
            <a:endParaRPr lang="en-US" sz="3200" u="none" dirty="0">
              <a:solidFill>
                <a:srgbClr val="D4EAFF"/>
              </a:solidFill>
              <a:latin typeface="Georgia Pro Condensed Light"/>
              <a:ea typeface="Georgia Pro Condensed Light"/>
              <a:cs typeface="Georgia Pro Condensed Light"/>
              <a:sym typeface="Georgia Pro Condensed Ligh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9E55BA-9675-251E-8328-DEF07262A213}"/>
              </a:ext>
            </a:extLst>
          </p:cNvPr>
          <p:cNvSpPr txBox="1"/>
          <p:nvPr/>
        </p:nvSpPr>
        <p:spPr>
          <a:xfrm>
            <a:off x="634093" y="7418791"/>
            <a:ext cx="4705350" cy="5235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r>
              <a:rPr lang="en-US" sz="3200" dirty="0" err="1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Sinalo</a:t>
            </a:r>
            <a:endParaRPr lang="en-US" sz="3200" u="none" dirty="0">
              <a:solidFill>
                <a:srgbClr val="D4EAFF"/>
              </a:solidFill>
              <a:latin typeface="Georgia Pro Condensed Light"/>
              <a:ea typeface="Georgia Pro Condensed Light"/>
              <a:cs typeface="Georgia Pro Condensed Light"/>
              <a:sym typeface="Georgia Pro Condensed Light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7EA04866-B0F9-F222-EBDF-8B41F0233587}"/>
              </a:ext>
            </a:extLst>
          </p:cNvPr>
          <p:cNvSpPr txBox="1"/>
          <p:nvPr/>
        </p:nvSpPr>
        <p:spPr>
          <a:xfrm>
            <a:off x="568779" y="7884066"/>
            <a:ext cx="5448300" cy="523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Abongile</a:t>
            </a:r>
            <a:endParaRPr lang="en-US" sz="3200" u="none" dirty="0">
              <a:solidFill>
                <a:srgbClr val="D4EAFF"/>
              </a:solidFill>
              <a:latin typeface="Georgia Pro Condensed Light"/>
              <a:ea typeface="Georgia Pro Condensed Light"/>
              <a:cs typeface="Georgia Pro Condensed Light"/>
              <a:sym typeface="Georgia Pro Condensed Light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681490FC-483F-18BE-AC4C-CAC8B415EE42}"/>
              </a:ext>
            </a:extLst>
          </p:cNvPr>
          <p:cNvSpPr txBox="1"/>
          <p:nvPr/>
        </p:nvSpPr>
        <p:spPr>
          <a:xfrm>
            <a:off x="568779" y="8697982"/>
            <a:ext cx="5448300" cy="523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r>
              <a:rPr lang="en-US" sz="3200" dirty="0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Clint</a:t>
            </a:r>
            <a:endParaRPr lang="en-US" sz="3200" u="none" dirty="0">
              <a:solidFill>
                <a:srgbClr val="D4EAFF"/>
              </a:solidFill>
              <a:latin typeface="Georgia Pro Condensed Light"/>
              <a:ea typeface="Georgia Pro Condensed Light"/>
              <a:cs typeface="Georgia Pro Condensed Light"/>
              <a:sym typeface="Georgia Pro Condensed Light"/>
            </a:endParaRPr>
          </a:p>
        </p:txBody>
      </p:sp>
      <p:sp>
        <p:nvSpPr>
          <p:cNvPr id="12" name="TextBox 7">
            <a:extLst>
              <a:ext uri="{FF2B5EF4-FFF2-40B4-BE49-F238E27FC236}">
                <a16:creationId xmlns:a16="http://schemas.microsoft.com/office/drawing/2014/main" id="{7510A993-A3AB-5735-1A36-9F54E3E34A71}"/>
              </a:ext>
            </a:extLst>
          </p:cNvPr>
          <p:cNvSpPr txBox="1"/>
          <p:nvPr/>
        </p:nvSpPr>
        <p:spPr>
          <a:xfrm>
            <a:off x="568779" y="8271974"/>
            <a:ext cx="5448300" cy="5235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r>
              <a:rPr lang="en-US" sz="3200" u="none" dirty="0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Gideon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878DA85-A9A8-A166-25A4-40D7F8A94DD5}"/>
              </a:ext>
            </a:extLst>
          </p:cNvPr>
          <p:cNvSpPr txBox="1"/>
          <p:nvPr/>
        </p:nvSpPr>
        <p:spPr>
          <a:xfrm>
            <a:off x="5029200" y="4305300"/>
            <a:ext cx="9144000" cy="12381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>
              <a:lnSpc>
                <a:spcPts val="7920"/>
              </a:lnSpc>
            </a:pPr>
            <a:r>
              <a:rPr lang="en-US" sz="13000" dirty="0"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2476125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F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666750" y="9625012"/>
            <a:ext cx="5753100" cy="0"/>
          </a:xfrm>
          <a:prstGeom prst="line">
            <a:avLst/>
          </a:prstGeom>
          <a:ln w="9525" cap="flat">
            <a:solidFill>
              <a:srgbClr val="EAEAE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grpSp>
        <p:nvGrpSpPr>
          <p:cNvPr id="3" name="Group 3"/>
          <p:cNvGrpSpPr/>
          <p:nvPr/>
        </p:nvGrpSpPr>
        <p:grpSpPr>
          <a:xfrm>
            <a:off x="8469086" y="2226944"/>
            <a:ext cx="9199789" cy="7031356"/>
            <a:chOff x="0" y="0"/>
            <a:chExt cx="1128310" cy="72834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8310" cy="728346"/>
            </a:xfrm>
            <a:custGeom>
              <a:avLst/>
              <a:gdLst/>
              <a:ahLst/>
              <a:cxnLst/>
              <a:rect l="l" t="t" r="r" b="b"/>
              <a:pathLst>
                <a:path w="1128310" h="728346">
                  <a:moveTo>
                    <a:pt x="0" y="0"/>
                  </a:moveTo>
                  <a:lnTo>
                    <a:pt x="1128310" y="0"/>
                  </a:lnTo>
                  <a:lnTo>
                    <a:pt x="1128310" y="728346"/>
                  </a:lnTo>
                  <a:lnTo>
                    <a:pt x="0" y="728346"/>
                  </a:lnTo>
                  <a:close/>
                </a:path>
              </a:pathLst>
            </a:custGeom>
            <a:blipFill>
              <a:blip r:embed="rId2"/>
              <a:stretch>
                <a:fillRect t="-46821" b="-46821"/>
              </a:stretch>
            </a:blipFill>
          </p:spPr>
          <p:txBody>
            <a:bodyPr/>
            <a:lstStyle/>
            <a:p>
              <a:endParaRPr lang="en-ZA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19150" y="3314700"/>
            <a:ext cx="5448300" cy="1733174"/>
            <a:chOff x="203200" y="3056149"/>
            <a:chExt cx="7264400" cy="2310899"/>
          </a:xfrm>
        </p:grpSpPr>
        <p:sp>
          <p:nvSpPr>
            <p:cNvPr id="6" name="TextBox 6"/>
            <p:cNvSpPr txBox="1"/>
            <p:nvPr/>
          </p:nvSpPr>
          <p:spPr>
            <a:xfrm>
              <a:off x="203200" y="3056149"/>
              <a:ext cx="7264400" cy="7037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</a:pPr>
              <a:endParaRPr lang="en-US" sz="3200" dirty="0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203200" y="4908973"/>
              <a:ext cx="7264400" cy="458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40"/>
                </a:lnSpc>
              </a:pPr>
              <a:endParaRPr lang="en-US" sz="2100" dirty="0">
                <a:solidFill>
                  <a:srgbClr val="EAEAEA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66750" y="723900"/>
            <a:ext cx="11201400" cy="1034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20"/>
              </a:lnSpc>
              <a:spcBef>
                <a:spcPct val="0"/>
              </a:spcBef>
            </a:pPr>
            <a:r>
              <a:rPr lang="en-US" sz="7200" u="none" strike="noStrike">
                <a:solidFill>
                  <a:srgbClr val="4A90E2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Empowering Communities</a:t>
            </a: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2B275C1B-EA3B-07B4-0C8D-3A61EDDC417E}"/>
              </a:ext>
            </a:extLst>
          </p:cNvPr>
          <p:cNvSpPr txBox="1"/>
          <p:nvPr/>
        </p:nvSpPr>
        <p:spPr>
          <a:xfrm>
            <a:off x="819150" y="2455431"/>
            <a:ext cx="5448300" cy="6703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80"/>
              </a:lnSpc>
            </a:pPr>
            <a:r>
              <a:rPr lang="en-US" sz="8000" dirty="0">
                <a:solidFill>
                  <a:schemeClr val="accent3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The Problem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864CBA-0A90-02D8-19D7-FC612EDD4E89}"/>
              </a:ext>
            </a:extLst>
          </p:cNvPr>
          <p:cNvSpPr txBox="1"/>
          <p:nvPr/>
        </p:nvSpPr>
        <p:spPr>
          <a:xfrm>
            <a:off x="808264" y="3158344"/>
            <a:ext cx="7649936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T Interphases" panose="020B0604020202020204" charset="0"/>
              </a:rPr>
              <a:t>In many rural communities across South Africa, </a:t>
            </a:r>
            <a:r>
              <a:rPr lang="en-US" sz="2400" b="1" dirty="0">
                <a:solidFill>
                  <a:schemeClr val="bg1"/>
                </a:solidFill>
                <a:latin typeface="TT Interphases" panose="020B0604020202020204" charset="0"/>
              </a:rPr>
              <a:t>limited access to reliable internet, digital services,</a:t>
            </a:r>
            <a:r>
              <a:rPr lang="en-US" sz="24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T Interphases" panose="020B0604020202020204" charset="0"/>
              </a:rPr>
              <a:t>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T Interphases" panose="020B0604020202020204" charset="0"/>
              </a:rPr>
              <a:t>and</a:t>
            </a:r>
            <a:r>
              <a:rPr lang="en-US" sz="24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TT Interphases" panose="020B0604020202020204" charset="0"/>
              </a:rPr>
              <a:t> </a:t>
            </a:r>
            <a:r>
              <a:rPr lang="en-US" sz="2400" b="1" dirty="0">
                <a:solidFill>
                  <a:schemeClr val="bg1"/>
                </a:solidFill>
                <a:latin typeface="TT Interphases" panose="020B0604020202020204" charset="0"/>
              </a:rPr>
              <a:t>affordable communication tools 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T Interphases" panose="020B0604020202020204" charset="0"/>
              </a:rPr>
              <a:t>continues to </a:t>
            </a:r>
            <a:r>
              <a:rPr lang="en-US" sz="2400" b="1" dirty="0">
                <a:solidFill>
                  <a:schemeClr val="bg1"/>
                </a:solidFill>
                <a:latin typeface="TT Interphases" panose="020B0604020202020204" charset="0"/>
              </a:rPr>
              <a:t>deepen the digital divide</a:t>
            </a: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T Interphases" panose="020B0604020202020204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T Interphases" panose="020B0604020202020204" charset="0"/>
              </a:rPr>
              <a:t>Despite the growing availability of mobile devices, there </a:t>
            </a:r>
            <a:r>
              <a:rPr lang="en-US" sz="2400" b="1" dirty="0">
                <a:solidFill>
                  <a:schemeClr val="bg1"/>
                </a:solidFill>
                <a:latin typeface="TT Interphases" panose="020B0604020202020204" charset="0"/>
              </a:rPr>
              <a:t>is no unified, locally-adapted platform that enables offline communication, service access, and community coordination in low-connectivity environments</a:t>
            </a:r>
            <a:r>
              <a:rPr lang="en-US" sz="2400" dirty="0">
                <a:solidFill>
                  <a:schemeClr val="bg1"/>
                </a:solidFill>
                <a:latin typeface="TT Interphases" panose="020B060402020202020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5">
                    <a:lumMod val="40000"/>
                    <a:lumOff val="60000"/>
                  </a:schemeClr>
                </a:solidFill>
                <a:latin typeface="TT Interphases" panose="020B0604020202020204" charset="0"/>
              </a:rPr>
              <a:t>Therefore, there is an urgent need for a modular, lightweight, and inclusive mobile connectivity platform </a:t>
            </a:r>
            <a:r>
              <a:rPr lang="en-US" sz="2400" b="1" dirty="0">
                <a:solidFill>
                  <a:schemeClr val="bg1"/>
                </a:solidFill>
                <a:latin typeface="TT Interphases" panose="020B0604020202020204" charset="0"/>
              </a:rPr>
              <a:t>(MCP) that empowers rural users to communicate, access services, and share local content — even in the absence of stable internet</a:t>
            </a:r>
            <a:r>
              <a:rPr lang="en-US" sz="2400" dirty="0">
                <a:solidFill>
                  <a:schemeClr val="bg1"/>
                </a:solidFill>
              </a:rPr>
              <a:t>. </a:t>
            </a:r>
            <a:endParaRPr lang="en-ZA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66750" y="723900"/>
            <a:ext cx="6886575" cy="2026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20"/>
              </a:lnSpc>
            </a:pPr>
            <a:r>
              <a:rPr lang="en-US" sz="7200" dirty="0">
                <a:solidFill>
                  <a:schemeClr val="accent3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Solution</a:t>
            </a:r>
            <a:r>
              <a:rPr lang="en-US" sz="7200" dirty="0">
                <a:solidFill>
                  <a:srgbClr val="EAEAEA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 </a:t>
            </a:r>
            <a:r>
              <a:rPr lang="en-US" sz="7200" dirty="0">
                <a:solidFill>
                  <a:schemeClr val="accent6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by</a:t>
            </a:r>
            <a:r>
              <a:rPr lang="en-US" sz="7200" dirty="0">
                <a:solidFill>
                  <a:srgbClr val="EAEAEA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 </a:t>
            </a:r>
            <a:r>
              <a:rPr lang="en-US" sz="7200" dirty="0">
                <a:solidFill>
                  <a:schemeClr val="accent2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Bridging the Gap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42257" y="2787844"/>
            <a:ext cx="6886575" cy="7154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940"/>
              </a:lnSpc>
            </a:pPr>
            <a:r>
              <a:rPr lang="en-US" sz="2100" dirty="0">
                <a:solidFill>
                  <a:srgbClr val="EAEAEA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In rural South Africa, </a:t>
            </a:r>
            <a:r>
              <a:rPr lang="en-US" sz="2100" b="1" dirty="0">
                <a:solidFill>
                  <a:srgbClr val="EAEAEA"/>
                </a:solidFill>
                <a:latin typeface="TT Interphases Bold"/>
                <a:ea typeface="TT Interphases Bold"/>
                <a:cs typeface="TT Interphases Bold"/>
                <a:sym typeface="TT Interphases Bold"/>
              </a:rPr>
              <a:t>advanced AI solutions</a:t>
            </a:r>
            <a:r>
              <a:rPr lang="en-US" sz="2100" dirty="0">
                <a:solidFill>
                  <a:srgbClr val="EAEAEA"/>
                </a:solidFill>
                <a:latin typeface="TT Interphases"/>
                <a:ea typeface="TT Interphases"/>
                <a:cs typeface="TT Interphases"/>
                <a:sym typeface="TT Interphases"/>
              </a:rPr>
              <a:t> can transform connectivity and service accessibility.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5F857D-BA49-6757-E94B-B48B84161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879746"/>
            <a:ext cx="9391650" cy="8745255"/>
          </a:xfrm>
          <a:prstGeom prst="rect">
            <a:avLst/>
          </a:prstGeom>
        </p:spPr>
      </p:pic>
      <p:grpSp>
        <p:nvGrpSpPr>
          <p:cNvPr id="8" name="Group 11">
            <a:extLst>
              <a:ext uri="{FF2B5EF4-FFF2-40B4-BE49-F238E27FC236}">
                <a16:creationId xmlns:a16="http://schemas.microsoft.com/office/drawing/2014/main" id="{58CEAA07-6CE4-9E36-7888-ED5AA8BD8417}"/>
              </a:ext>
            </a:extLst>
          </p:cNvPr>
          <p:cNvGrpSpPr/>
          <p:nvPr/>
        </p:nvGrpSpPr>
        <p:grpSpPr>
          <a:xfrm>
            <a:off x="3543300" y="7200900"/>
            <a:ext cx="4010025" cy="1220091"/>
            <a:chOff x="0" y="1596604"/>
            <a:chExt cx="5346700" cy="1626788"/>
          </a:xfrm>
        </p:grpSpPr>
        <p:sp>
          <p:nvSpPr>
            <p:cNvPr id="9" name="TextBox 12">
              <a:extLst>
                <a:ext uri="{FF2B5EF4-FFF2-40B4-BE49-F238E27FC236}">
                  <a16:creationId xmlns:a16="http://schemas.microsoft.com/office/drawing/2014/main" id="{32877131-5D07-EF76-32CB-896AD21D0B54}"/>
                </a:ext>
              </a:extLst>
            </p:cNvPr>
            <p:cNvSpPr txBox="1"/>
            <p:nvPr/>
          </p:nvSpPr>
          <p:spPr>
            <a:xfrm>
              <a:off x="0" y="1596604"/>
              <a:ext cx="534670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 dirty="0">
                  <a:solidFill>
                    <a:srgbClr val="D4EA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Empower</a:t>
              </a:r>
            </a:p>
          </p:txBody>
        </p:sp>
        <p:sp>
          <p:nvSpPr>
            <p:cNvPr id="10" name="TextBox 13">
              <a:extLst>
                <a:ext uri="{FF2B5EF4-FFF2-40B4-BE49-F238E27FC236}">
                  <a16:creationId xmlns:a16="http://schemas.microsoft.com/office/drawing/2014/main" id="{6BF4B555-1C0C-63BE-D596-832E70D0FDAB}"/>
                </a:ext>
              </a:extLst>
            </p:cNvPr>
            <p:cNvSpPr txBox="1"/>
            <p:nvPr/>
          </p:nvSpPr>
          <p:spPr>
            <a:xfrm>
              <a:off x="0" y="2323470"/>
              <a:ext cx="5346700" cy="899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29"/>
                </a:lnSpc>
                <a:spcBef>
                  <a:spcPct val="0"/>
                </a:spcBef>
              </a:pPr>
              <a:r>
                <a:rPr lang="en-US" sz="2021" dirty="0">
                  <a:solidFill>
                    <a:srgbClr val="EAEAEA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Translating user requests into actionable solutions.</a:t>
              </a:r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330497DC-959E-45F6-77B7-6DDD392BB6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7353300"/>
            <a:ext cx="2688569" cy="2688569"/>
          </a:xfrm>
          <a:prstGeom prst="rect">
            <a:avLst/>
          </a:prstGeom>
        </p:spPr>
      </p:pic>
      <p:grpSp>
        <p:nvGrpSpPr>
          <p:cNvPr id="2" name="Group 5">
            <a:extLst>
              <a:ext uri="{FF2B5EF4-FFF2-40B4-BE49-F238E27FC236}">
                <a16:creationId xmlns:a16="http://schemas.microsoft.com/office/drawing/2014/main" id="{8D8241E3-57DE-E6CE-B7FA-3AB047567711}"/>
              </a:ext>
            </a:extLst>
          </p:cNvPr>
          <p:cNvGrpSpPr/>
          <p:nvPr/>
        </p:nvGrpSpPr>
        <p:grpSpPr>
          <a:xfrm>
            <a:off x="642257" y="3959596"/>
            <a:ext cx="6379029" cy="2486200"/>
            <a:chOff x="203199" y="3056149"/>
            <a:chExt cx="8505372" cy="3314933"/>
          </a:xfrm>
        </p:grpSpPr>
        <p:sp>
          <p:nvSpPr>
            <p:cNvPr id="3" name="TextBox 6">
              <a:extLst>
                <a:ext uri="{FF2B5EF4-FFF2-40B4-BE49-F238E27FC236}">
                  <a16:creationId xmlns:a16="http://schemas.microsoft.com/office/drawing/2014/main" id="{C322E658-7000-4D39-2985-A158BF5DFD1A}"/>
                </a:ext>
              </a:extLst>
            </p:cNvPr>
            <p:cNvSpPr txBox="1"/>
            <p:nvPr/>
          </p:nvSpPr>
          <p:spPr>
            <a:xfrm>
              <a:off x="203200" y="3056149"/>
              <a:ext cx="7264400" cy="14732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480"/>
                </a:lnSpc>
              </a:pPr>
              <a:r>
                <a:rPr lang="en-US" sz="3200" b="1" dirty="0">
                  <a:solidFill>
                    <a:srgbClr val="D4EA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Innovative Solutions for Rural Connectivity</a:t>
              </a:r>
            </a:p>
          </p:txBody>
        </p:sp>
        <p:sp>
          <p:nvSpPr>
            <p:cNvPr id="11" name="TextBox 7">
              <a:extLst>
                <a:ext uri="{FF2B5EF4-FFF2-40B4-BE49-F238E27FC236}">
                  <a16:creationId xmlns:a16="http://schemas.microsoft.com/office/drawing/2014/main" id="{87A5AB6E-7455-DB6B-88C0-4A4BD6638C73}"/>
                </a:ext>
              </a:extLst>
            </p:cNvPr>
            <p:cNvSpPr txBox="1"/>
            <p:nvPr/>
          </p:nvSpPr>
          <p:spPr>
            <a:xfrm>
              <a:off x="203199" y="4908973"/>
              <a:ext cx="8505372" cy="1462109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2940"/>
                </a:lnSpc>
              </a:pPr>
              <a:r>
                <a:rPr lang="en-US" sz="2400" dirty="0">
                  <a:solidFill>
                    <a:srgbClr val="EAEAEA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Leverage AI to enhance service accessibility, ensuring effective infrastructure development and connectivity for underserved communities.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723900"/>
            <a:ext cx="15516225" cy="1034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20"/>
              </a:lnSpc>
              <a:spcBef>
                <a:spcPct val="0"/>
              </a:spcBef>
            </a:pPr>
            <a:r>
              <a:rPr lang="en-US" sz="7200" u="none" strike="noStrike">
                <a:solidFill>
                  <a:srgbClr val="4A90E2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Enhancing Connectivity in Rural Areas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666750" y="2929424"/>
            <a:ext cx="4778829" cy="3941841"/>
            <a:chOff x="0" y="0"/>
            <a:chExt cx="800847" cy="6602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00847" cy="660210"/>
            </a:xfrm>
            <a:custGeom>
              <a:avLst/>
              <a:gdLst/>
              <a:ahLst/>
              <a:cxnLst/>
              <a:rect l="l" t="t" r="r" b="b"/>
              <a:pathLst>
                <a:path w="800847" h="660210">
                  <a:moveTo>
                    <a:pt x="0" y="0"/>
                  </a:moveTo>
                  <a:lnTo>
                    <a:pt x="800847" y="0"/>
                  </a:lnTo>
                  <a:lnTo>
                    <a:pt x="800847" y="660210"/>
                  </a:lnTo>
                  <a:lnTo>
                    <a:pt x="0" y="660210"/>
                  </a:lnTo>
                  <a:close/>
                </a:path>
              </a:pathLst>
            </a:custGeom>
            <a:blipFill>
              <a:blip r:embed="rId2"/>
              <a:stretch>
                <a:fillRect l="-114" r="-114"/>
              </a:stretch>
            </a:blipFill>
          </p:spPr>
          <p:txBody>
            <a:bodyPr/>
            <a:lstStyle/>
            <a:p>
              <a:endParaRPr lang="en-ZA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6750" y="7055575"/>
            <a:ext cx="4010025" cy="1345025"/>
            <a:chOff x="0" y="0"/>
            <a:chExt cx="5346700" cy="1793367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534670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 dirty="0">
                  <a:solidFill>
                    <a:srgbClr val="D4EA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Coverage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93445"/>
              <a:ext cx="5346700" cy="899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29"/>
                </a:lnSpc>
                <a:spcBef>
                  <a:spcPct val="0"/>
                </a:spcBef>
              </a:pPr>
              <a:r>
                <a:rPr lang="en-US" sz="2021">
                  <a:solidFill>
                    <a:srgbClr val="EAEAEA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Detecting uncovered regions for improved service access.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66750" y="1971648"/>
            <a:ext cx="1438275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dirty="0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01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2711112" y="7020308"/>
            <a:ext cx="4010025" cy="1345025"/>
            <a:chOff x="0" y="0"/>
            <a:chExt cx="5346700" cy="1793367"/>
          </a:xfrm>
        </p:grpSpPr>
        <p:sp>
          <p:nvSpPr>
            <p:cNvPr id="12" name="TextBox 12"/>
            <p:cNvSpPr txBox="1"/>
            <p:nvPr/>
          </p:nvSpPr>
          <p:spPr>
            <a:xfrm>
              <a:off x="0" y="0"/>
              <a:ext cx="534670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 dirty="0">
                  <a:solidFill>
                    <a:srgbClr val="D4EA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Empower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893445"/>
              <a:ext cx="5346700" cy="89992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29"/>
                </a:lnSpc>
                <a:spcBef>
                  <a:spcPct val="0"/>
                </a:spcBef>
              </a:pPr>
              <a:r>
                <a:rPr lang="en-US" sz="2021" dirty="0">
                  <a:solidFill>
                    <a:srgbClr val="EAEAEA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Translating user requests into actionable solutions.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2711112" y="2100982"/>
            <a:ext cx="1438275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u="none" strike="noStrike" dirty="0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03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6130699" y="7020308"/>
            <a:ext cx="4010025" cy="1372128"/>
            <a:chOff x="-842735" y="-36137"/>
            <a:chExt cx="5346700" cy="1829504"/>
          </a:xfrm>
        </p:grpSpPr>
        <p:sp>
          <p:nvSpPr>
            <p:cNvPr id="18" name="TextBox 18"/>
            <p:cNvSpPr txBox="1"/>
            <p:nvPr/>
          </p:nvSpPr>
          <p:spPr>
            <a:xfrm>
              <a:off x="-842735" y="-36137"/>
              <a:ext cx="534670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r>
                <a:rPr lang="en-US" sz="3200" b="1" u="none" strike="noStrike" dirty="0">
                  <a:solidFill>
                    <a:srgbClr val="D4EAFF"/>
                  </a:solidFill>
                  <a:latin typeface="Georgia Pro Condensed Light"/>
                  <a:ea typeface="Georgia Pro Condensed Light"/>
                  <a:cs typeface="Georgia Pro Condensed Light"/>
                  <a:sym typeface="Georgia Pro Condensed Light"/>
                </a:rPr>
                <a:t>Infrastructure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-842735" y="893444"/>
              <a:ext cx="5346700" cy="8999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829"/>
                </a:lnSpc>
                <a:spcBef>
                  <a:spcPct val="0"/>
                </a:spcBef>
              </a:pPr>
              <a:r>
                <a:rPr lang="en-US" sz="2021" u="none" strike="noStrike" dirty="0">
                  <a:solidFill>
                    <a:srgbClr val="EAEAEA"/>
                  </a:solidFill>
                  <a:latin typeface="TT Interphases"/>
                  <a:ea typeface="TT Interphases"/>
                  <a:cs typeface="TT Interphases"/>
                  <a:sym typeface="TT Interphases"/>
                </a:rPr>
                <a:t>Checking Openserve infrastructure for connectivity solutions.</a:t>
              </a:r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6304191" y="2100981"/>
            <a:ext cx="1438275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u="none" strike="noStrike" dirty="0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02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498B98AF-0839-D1C5-B92B-53A882472B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994477"/>
            <a:ext cx="5638800" cy="37433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A7E1E0B-6F6D-0C1B-CC23-31F01A278D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85221" y="2697388"/>
            <a:ext cx="5257800" cy="421228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F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66750" y="723900"/>
            <a:ext cx="15516225" cy="951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326"/>
              </a:lnSpc>
              <a:spcBef>
                <a:spcPct val="0"/>
              </a:spcBef>
            </a:pPr>
            <a:r>
              <a:rPr lang="en-US" sz="6659" u="none" strike="noStrike" dirty="0">
                <a:solidFill>
                  <a:srgbClr val="4A90E2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Key Features of Telecom Accessibility Solutions</a:t>
            </a:r>
          </a:p>
        </p:txBody>
      </p:sp>
      <p:grpSp>
        <p:nvGrpSpPr>
          <p:cNvPr id="3" name="Group 3"/>
          <p:cNvGrpSpPr/>
          <p:nvPr/>
        </p:nvGrpSpPr>
        <p:grpSpPr>
          <a:xfrm>
            <a:off x="535781" y="3226129"/>
            <a:ext cx="4314825" cy="3557100"/>
            <a:chOff x="0" y="0"/>
            <a:chExt cx="800847" cy="6602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00847" cy="660210"/>
            </a:xfrm>
            <a:custGeom>
              <a:avLst/>
              <a:gdLst/>
              <a:ahLst/>
              <a:cxnLst/>
              <a:rect l="l" t="t" r="r" b="b"/>
              <a:pathLst>
                <a:path w="800847" h="660210">
                  <a:moveTo>
                    <a:pt x="0" y="0"/>
                  </a:moveTo>
                  <a:lnTo>
                    <a:pt x="800847" y="0"/>
                  </a:lnTo>
                  <a:lnTo>
                    <a:pt x="800847" y="660210"/>
                  </a:lnTo>
                  <a:lnTo>
                    <a:pt x="0" y="660210"/>
                  </a:lnTo>
                  <a:close/>
                </a:path>
              </a:pathLst>
            </a:custGeom>
            <a:blipFill>
              <a:blip r:embed="rId3"/>
              <a:stretch>
                <a:fillRect l="-114" r="-114"/>
              </a:stretch>
            </a:blipFill>
          </p:spPr>
          <p:txBody>
            <a:bodyPr/>
            <a:lstStyle/>
            <a:p>
              <a:endParaRPr lang="en-ZA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66750" y="6953250"/>
            <a:ext cx="4010025" cy="1170803"/>
            <a:chOff x="0" y="0"/>
            <a:chExt cx="5346700" cy="1561070"/>
          </a:xfrm>
        </p:grpSpPr>
        <p:sp>
          <p:nvSpPr>
            <p:cNvPr id="6" name="TextBox 6"/>
            <p:cNvSpPr txBox="1"/>
            <p:nvPr/>
          </p:nvSpPr>
          <p:spPr>
            <a:xfrm>
              <a:off x="0" y="0"/>
              <a:ext cx="5346700" cy="6477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3840"/>
                </a:lnSpc>
                <a:spcBef>
                  <a:spcPct val="0"/>
                </a:spcBef>
              </a:pPr>
              <a:endParaRPr lang="en-US" sz="3200" dirty="0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102995"/>
              <a:ext cx="5346700" cy="45807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2940"/>
                </a:lnSpc>
                <a:spcBef>
                  <a:spcPct val="0"/>
                </a:spcBef>
              </a:pPr>
              <a:endParaRPr lang="en-US" sz="2100" dirty="0">
                <a:solidFill>
                  <a:srgbClr val="EAEAEA"/>
                </a:solidFill>
                <a:latin typeface="TT Interphases"/>
                <a:ea typeface="TT Interphases"/>
                <a:cs typeface="TT Interphases"/>
                <a:sym typeface="TT Interphases"/>
              </a:endParaR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666750" y="2655343"/>
            <a:ext cx="1438275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dirty="0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01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3075444" y="3053648"/>
            <a:ext cx="4676775" cy="3581400"/>
            <a:chOff x="0" y="0"/>
            <a:chExt cx="868026" cy="66472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68026" cy="664720"/>
            </a:xfrm>
            <a:custGeom>
              <a:avLst/>
              <a:gdLst/>
              <a:ahLst/>
              <a:cxnLst/>
              <a:rect l="l" t="t" r="r" b="b"/>
              <a:pathLst>
                <a:path w="868026" h="664720">
                  <a:moveTo>
                    <a:pt x="0" y="0"/>
                  </a:moveTo>
                  <a:lnTo>
                    <a:pt x="868026" y="0"/>
                  </a:lnTo>
                  <a:lnTo>
                    <a:pt x="868026" y="664720"/>
                  </a:lnTo>
                  <a:lnTo>
                    <a:pt x="0" y="664720"/>
                  </a:lnTo>
                  <a:close/>
                </a:path>
              </a:pathLst>
            </a:custGeom>
            <a:blipFill>
              <a:blip r:embed="rId4"/>
              <a:stretch>
                <a:fillRect l="-51" r="-51"/>
              </a:stretch>
            </a:blipFill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3075444" y="2169568"/>
            <a:ext cx="1438275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u="none" strike="noStrike" dirty="0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03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7268765" y="3488294"/>
            <a:ext cx="4010025" cy="3581400"/>
            <a:chOff x="0" y="0"/>
            <a:chExt cx="744275" cy="66472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744275" cy="664720"/>
            </a:xfrm>
            <a:custGeom>
              <a:avLst/>
              <a:gdLst/>
              <a:ahLst/>
              <a:cxnLst/>
              <a:rect l="l" t="t" r="r" b="b"/>
              <a:pathLst>
                <a:path w="744275" h="664720">
                  <a:moveTo>
                    <a:pt x="0" y="0"/>
                  </a:moveTo>
                  <a:lnTo>
                    <a:pt x="744275" y="0"/>
                  </a:lnTo>
                  <a:lnTo>
                    <a:pt x="744275" y="664720"/>
                  </a:lnTo>
                  <a:lnTo>
                    <a:pt x="0" y="664720"/>
                  </a:lnTo>
                  <a:close/>
                </a:path>
              </a:pathLst>
            </a:custGeom>
            <a:blipFill>
              <a:blip r:embed="rId5"/>
              <a:stretch>
                <a:fillRect l="-104" r="-104"/>
              </a:stretch>
            </a:blipFill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20" name="TextBox 20"/>
          <p:cNvSpPr txBox="1"/>
          <p:nvPr/>
        </p:nvSpPr>
        <p:spPr>
          <a:xfrm>
            <a:off x="7291387" y="2898230"/>
            <a:ext cx="1438275" cy="485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840"/>
              </a:lnSpc>
              <a:spcBef>
                <a:spcPct val="0"/>
              </a:spcBef>
            </a:pPr>
            <a:r>
              <a:rPr lang="en-US" sz="3200" u="none" strike="noStrike" dirty="0">
                <a:solidFill>
                  <a:srgbClr val="D4EAFF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02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FE511DD-4A0E-D85D-CC9F-1667105D96C9}"/>
              </a:ext>
            </a:extLst>
          </p:cNvPr>
          <p:cNvSpPr txBox="1"/>
          <p:nvPr/>
        </p:nvSpPr>
        <p:spPr>
          <a:xfrm>
            <a:off x="535781" y="7154704"/>
            <a:ext cx="9144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3600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Low-Bandwidth Optimization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1F2CE9E-6A6E-EFDE-1E18-B3F9E7BC227F}"/>
              </a:ext>
            </a:extLst>
          </p:cNvPr>
          <p:cNvSpPr txBox="1"/>
          <p:nvPr/>
        </p:nvSpPr>
        <p:spPr>
          <a:xfrm rot="10800000" flipV="1">
            <a:off x="535781" y="7688164"/>
            <a:ext cx="660082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Compressed data, offline caching, adaptive media quality, and progressive loading</a:t>
            </a:r>
            <a:endParaRPr lang="en-ZA" sz="24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ABCB30A-DAF5-E0AF-FA8E-50DCB7242CD9}"/>
              </a:ext>
            </a:extLst>
          </p:cNvPr>
          <p:cNvSpPr txBox="1"/>
          <p:nvPr/>
        </p:nvSpPr>
        <p:spPr>
          <a:xfrm>
            <a:off x="7267575" y="7154704"/>
            <a:ext cx="508516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3600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Multi-Channel Access (USSD, SMS, Voice, App)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CD24DFB-8AAB-162B-0B10-B2D9F03BCC36}"/>
              </a:ext>
            </a:extLst>
          </p:cNvPr>
          <p:cNvSpPr txBox="1"/>
          <p:nvPr/>
        </p:nvSpPr>
        <p:spPr>
          <a:xfrm>
            <a:off x="7357722" y="8282566"/>
            <a:ext cx="473936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USSD menus for banking or health info, SMS alerts, voice prompts in local languages.</a:t>
            </a:r>
            <a:endParaRPr lang="en-ZA" sz="24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C58BB4A-754D-BA35-26C9-FD63E8861573}"/>
              </a:ext>
            </a:extLst>
          </p:cNvPr>
          <p:cNvSpPr txBox="1"/>
          <p:nvPr/>
        </p:nvSpPr>
        <p:spPr>
          <a:xfrm>
            <a:off x="13075444" y="6783229"/>
            <a:ext cx="42100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ZA" sz="3600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Localization and Language Support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44CE64D-044D-E903-9769-BB1887543F56}"/>
              </a:ext>
            </a:extLst>
          </p:cNvPr>
          <p:cNvSpPr txBox="1"/>
          <p:nvPr/>
        </p:nvSpPr>
        <p:spPr>
          <a:xfrm rot="10800000" flipV="1">
            <a:off x="13075444" y="7918996"/>
            <a:ext cx="467677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isiXhosa or isiZulu voice prompts, local dialect support, culturally adapted icons and workflows.</a:t>
            </a:r>
            <a:endParaRPr lang="en-ZA" sz="2400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F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34525" y="1911654"/>
            <a:ext cx="8362950" cy="7175494"/>
            <a:chOff x="0" y="0"/>
            <a:chExt cx="1128310" cy="72884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128310" cy="728846"/>
            </a:xfrm>
            <a:custGeom>
              <a:avLst/>
              <a:gdLst/>
              <a:ahLst/>
              <a:cxnLst/>
              <a:rect l="l" t="t" r="r" b="b"/>
              <a:pathLst>
                <a:path w="1128310" h="728846">
                  <a:moveTo>
                    <a:pt x="0" y="0"/>
                  </a:moveTo>
                  <a:lnTo>
                    <a:pt x="1128310" y="0"/>
                  </a:lnTo>
                  <a:lnTo>
                    <a:pt x="1128310" y="728846"/>
                  </a:lnTo>
                  <a:lnTo>
                    <a:pt x="0" y="728846"/>
                  </a:lnTo>
                  <a:close/>
                </a:path>
              </a:pathLst>
            </a:custGeom>
            <a:blipFill>
              <a:blip r:embed="rId2"/>
              <a:stretch>
                <a:fillRect l="-74" r="-74"/>
              </a:stretch>
            </a:blipFill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66750" y="723900"/>
            <a:ext cx="11201400" cy="1034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20"/>
              </a:lnSpc>
            </a:pPr>
            <a:r>
              <a:rPr lang="en-US" sz="7200">
                <a:solidFill>
                  <a:srgbClr val="EAEAEA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Connectivity Solutions</a:t>
            </a:r>
          </a:p>
        </p:txBody>
      </p:sp>
      <p:sp>
        <p:nvSpPr>
          <p:cNvPr id="6" name="Freeform 6"/>
          <p:cNvSpPr/>
          <p:nvPr/>
        </p:nvSpPr>
        <p:spPr>
          <a:xfrm>
            <a:off x="228600" y="7715250"/>
            <a:ext cx="2571750" cy="2571750"/>
          </a:xfrm>
          <a:custGeom>
            <a:avLst/>
            <a:gdLst/>
            <a:ahLst/>
            <a:cxnLst/>
            <a:rect l="l" t="t" r="r" b="b"/>
            <a:pathLst>
              <a:path w="2571750" h="2571750">
                <a:moveTo>
                  <a:pt x="0" y="0"/>
                </a:moveTo>
                <a:lnTo>
                  <a:pt x="2571750" y="0"/>
                </a:lnTo>
                <a:lnTo>
                  <a:pt x="2571750" y="2571750"/>
                </a:lnTo>
                <a:lnTo>
                  <a:pt x="0" y="25717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Z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5AEFF4-293E-F20D-B874-8DF3AB44493F}"/>
              </a:ext>
            </a:extLst>
          </p:cNvPr>
          <p:cNvSpPr txBox="1"/>
          <p:nvPr/>
        </p:nvSpPr>
        <p:spPr>
          <a:xfrm>
            <a:off x="357868" y="1911654"/>
            <a:ext cx="9144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>
                <a:solidFill>
                  <a:srgbClr val="92D050"/>
                </a:solidFill>
              </a:rPr>
              <a:t>Community Wi-Fi Mesh Networks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Description</a:t>
            </a: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: Localized networks using interconnected routers to share the internet across homes, schools, and clinics.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Benefits</a:t>
            </a: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Low-cost infrastructure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Can operate with one central internet source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Supports local content caching and offline access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F59A2F-340C-3BE2-314C-8AD4D0CE2627}"/>
              </a:ext>
            </a:extLst>
          </p:cNvPr>
          <p:cNvSpPr txBox="1"/>
          <p:nvPr/>
        </p:nvSpPr>
        <p:spPr>
          <a:xfrm>
            <a:off x="423182" y="4927316"/>
            <a:ext cx="9144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>
                <a:solidFill>
                  <a:srgbClr val="92D050"/>
                </a:solidFill>
              </a:rPr>
              <a:t>Satellite Internet Access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Description</a:t>
            </a: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: Satellite-based broadband (e.g., Starlink, ViaSat) offers coverage in areas with no terrestrial infrastructure.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Benefits</a:t>
            </a: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Rapid deployment in remote areas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High-speed access for schools, clinics, and hubs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Can be paired with solar and hydrogen power systems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F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546769" y="333375"/>
            <a:ext cx="8610601" cy="9610720"/>
            <a:chOff x="0" y="0"/>
            <a:chExt cx="957635" cy="9909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7635" cy="990995"/>
            </a:xfrm>
            <a:custGeom>
              <a:avLst/>
              <a:gdLst/>
              <a:ahLst/>
              <a:cxnLst/>
              <a:rect l="l" t="t" r="r" b="b"/>
              <a:pathLst>
                <a:path w="957635" h="990995">
                  <a:moveTo>
                    <a:pt x="0" y="0"/>
                  </a:moveTo>
                  <a:lnTo>
                    <a:pt x="957635" y="0"/>
                  </a:lnTo>
                  <a:lnTo>
                    <a:pt x="957635" y="990995"/>
                  </a:lnTo>
                  <a:lnTo>
                    <a:pt x="0" y="990995"/>
                  </a:lnTo>
                  <a:close/>
                </a:path>
              </a:pathLst>
            </a:custGeom>
            <a:blipFill>
              <a:blip r:embed="rId2"/>
              <a:stretch>
                <a:fillRect t="-69" b="-69"/>
              </a:stretch>
            </a:blipFill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457200" y="333375"/>
            <a:ext cx="6886575" cy="2034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20"/>
              </a:lnSpc>
            </a:pPr>
            <a:r>
              <a:rPr lang="en-US" sz="7200" dirty="0">
                <a:solidFill>
                  <a:schemeClr val="accent6">
                    <a:lumMod val="60000"/>
                    <a:lumOff val="40000"/>
                  </a:schemeClr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Advanced AI Solutions</a:t>
            </a:r>
          </a:p>
        </p:txBody>
      </p:sp>
      <p:sp>
        <p:nvSpPr>
          <p:cNvPr id="5" name="AutoShape 5"/>
          <p:cNvSpPr/>
          <p:nvPr/>
        </p:nvSpPr>
        <p:spPr>
          <a:xfrm flipV="1">
            <a:off x="666750" y="9625012"/>
            <a:ext cx="5753100" cy="0"/>
          </a:xfrm>
          <a:prstGeom prst="line">
            <a:avLst/>
          </a:prstGeom>
          <a:ln w="9525" cap="flat">
            <a:solidFill>
              <a:srgbClr val="EAEAEA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en-ZA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85673D-9C26-92DB-1025-C5BDBFC7D86E}"/>
              </a:ext>
            </a:extLst>
          </p:cNvPr>
          <p:cNvSpPr txBox="1"/>
          <p:nvPr/>
        </p:nvSpPr>
        <p:spPr>
          <a:xfrm>
            <a:off x="402769" y="2367915"/>
            <a:ext cx="914400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>
                <a:solidFill>
                  <a:schemeClr val="accent3"/>
                </a:solidFill>
              </a:rPr>
              <a:t>AI-Driven Network Optimization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What it does</a:t>
            </a: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: Uses machine learning to analyze traffic patterns, signal strength, and user behavior to adjust network parameters dynamically.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Benefits</a:t>
            </a: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Improves coverage in underserved areas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Reduces congestion and dropped connections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Enables smart allocation of bandwidth and resources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5748421-BDA7-E491-3CA1-352C637E2132}"/>
              </a:ext>
            </a:extLst>
          </p:cNvPr>
          <p:cNvSpPr txBox="1"/>
          <p:nvPr/>
        </p:nvSpPr>
        <p:spPr>
          <a:xfrm>
            <a:off x="370113" y="5396299"/>
            <a:ext cx="9187542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>
                <a:solidFill>
                  <a:schemeClr val="accent3"/>
                </a:solidFill>
              </a:rPr>
              <a:t>Intelligent Content Delivery &amp; Caching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What it does</a:t>
            </a: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: AI predicts user needs and pre-loads relevant content (e.g., health tips, school lessons, market prices) during brief connectivity windows.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Benefits</a:t>
            </a: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Reduces data usage and costs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Enables offline access to critical information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Personalizes content based on local context and language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F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9791700" y="1181100"/>
            <a:ext cx="8267700" cy="7767638"/>
            <a:chOff x="0" y="0"/>
            <a:chExt cx="1128310" cy="72834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28310" cy="728346"/>
            </a:xfrm>
            <a:custGeom>
              <a:avLst/>
              <a:gdLst/>
              <a:ahLst/>
              <a:cxnLst/>
              <a:rect l="l" t="t" r="r" b="b"/>
              <a:pathLst>
                <a:path w="1128310" h="728346">
                  <a:moveTo>
                    <a:pt x="0" y="0"/>
                  </a:moveTo>
                  <a:lnTo>
                    <a:pt x="1128310" y="0"/>
                  </a:lnTo>
                  <a:lnTo>
                    <a:pt x="1128310" y="728346"/>
                  </a:lnTo>
                  <a:lnTo>
                    <a:pt x="0" y="728346"/>
                  </a:lnTo>
                  <a:close/>
                </a:path>
              </a:pathLst>
            </a:custGeom>
            <a:blipFill>
              <a:blip r:embed="rId2"/>
              <a:stretch>
                <a:fillRect l="-431" r="-431"/>
              </a:stretch>
            </a:blipFill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333375" y="663892"/>
            <a:ext cx="11201400" cy="1034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7920"/>
              </a:lnSpc>
              <a:spcBef>
                <a:spcPct val="0"/>
              </a:spcBef>
            </a:pPr>
            <a:r>
              <a:rPr lang="en-US" sz="7200" u="none" strike="noStrike" dirty="0">
                <a:solidFill>
                  <a:srgbClr val="4A90E2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MCP AI Agent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D68232-6861-D357-B7FC-DB27BCB1DA86}"/>
              </a:ext>
            </a:extLst>
          </p:cNvPr>
          <p:cNvSpPr txBox="1"/>
          <p:nvPr/>
        </p:nvSpPr>
        <p:spPr>
          <a:xfrm>
            <a:off x="250371" y="1753850"/>
            <a:ext cx="790302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The MCP AI Agent acts as a </a:t>
            </a:r>
            <a:r>
              <a:rPr lang="en-US" sz="2400" b="1" dirty="0">
                <a:solidFill>
                  <a:schemeClr val="bg2"/>
                </a:solidFill>
              </a:rPr>
              <a:t>digital facilitator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for rural users, enabling access to </a:t>
            </a:r>
            <a:r>
              <a:rPr lang="en-US" sz="2400" dirty="0">
                <a:solidFill>
                  <a:schemeClr val="accent6"/>
                </a:solidFill>
              </a:rPr>
              <a:t>services, content, </a:t>
            </a:r>
            <a:r>
              <a:rPr lang="en-US" sz="24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and</a:t>
            </a:r>
            <a:r>
              <a:rPr lang="en-US" sz="2400" dirty="0">
                <a:solidFill>
                  <a:schemeClr val="accent6"/>
                </a:solidFill>
              </a:rPr>
              <a:t> communication 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— even in low-connectivity environments. It’s not just a </a:t>
            </a:r>
            <a:r>
              <a:rPr lang="en-US" sz="2400" b="1" dirty="0">
                <a:solidFill>
                  <a:schemeClr val="bg2"/>
                </a:solidFill>
              </a:rPr>
              <a:t>chatbot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; it’s a </a:t>
            </a:r>
            <a:r>
              <a:rPr lang="en-US" sz="2400" b="1" dirty="0">
                <a:solidFill>
                  <a:schemeClr val="bg2"/>
                </a:solidFill>
              </a:rPr>
              <a:t>context-aware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 assistant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 that adapts to </a:t>
            </a:r>
            <a:r>
              <a:rPr lang="en-US" sz="2400" b="1" dirty="0">
                <a:solidFill>
                  <a:schemeClr val="bg2"/>
                </a:solidFill>
              </a:rPr>
              <a:t>local needs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sz="2400" b="1" dirty="0">
                <a:solidFill>
                  <a:schemeClr val="bg2"/>
                </a:solidFill>
              </a:rPr>
              <a:t>languages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, and </a:t>
            </a:r>
            <a:r>
              <a:rPr lang="en-US" sz="2400" b="1" dirty="0">
                <a:solidFill>
                  <a:schemeClr val="bg2"/>
                </a:solidFill>
              </a:rPr>
              <a:t>infrastructure constraints</a:t>
            </a:r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en-ZA" sz="2400" dirty="0">
              <a:solidFill>
                <a:schemeClr val="bg2">
                  <a:lumMod val="50000"/>
                </a:schemeClr>
              </a:solidFill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59104D26-5283-E025-E6FB-C79A2B3E90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982750"/>
              </p:ext>
            </p:extLst>
          </p:nvPr>
        </p:nvGraphicFramePr>
        <p:xfrm>
          <a:off x="228600" y="3935254"/>
          <a:ext cx="9563100" cy="5317810"/>
        </p:xfrm>
        <a:graphic>
          <a:graphicData uri="http://schemas.openxmlformats.org/drawingml/2006/table">
            <a:tbl>
              <a:tblPr/>
              <a:tblGrid>
                <a:gridCol w="2514600">
                  <a:extLst>
                    <a:ext uri="{9D8B030D-6E8A-4147-A177-3AD203B41FA5}">
                      <a16:colId xmlns:a16="http://schemas.microsoft.com/office/drawing/2014/main" val="4067968225"/>
                    </a:ext>
                  </a:extLst>
                </a:gridCol>
                <a:gridCol w="3860800">
                  <a:extLst>
                    <a:ext uri="{9D8B030D-6E8A-4147-A177-3AD203B41FA5}">
                      <a16:colId xmlns:a16="http://schemas.microsoft.com/office/drawing/2014/main" val="3171071219"/>
                    </a:ext>
                  </a:extLst>
                </a:gridCol>
                <a:gridCol w="3187700">
                  <a:extLst>
                    <a:ext uri="{9D8B030D-6E8A-4147-A177-3AD203B41FA5}">
                      <a16:colId xmlns:a16="http://schemas.microsoft.com/office/drawing/2014/main" val="1815963976"/>
                    </a:ext>
                  </a:extLst>
                </a:gridCol>
              </a:tblGrid>
              <a:tr h="6647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rPr>
                        <a:t>Module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rPr>
                        <a:t>AI Agent Role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 dirty="0">
                          <a:solidFill>
                            <a:schemeClr val="accent4">
                              <a:lumMod val="60000"/>
                              <a:lumOff val="40000"/>
                            </a:schemeClr>
                          </a:solidFill>
                        </a:rPr>
                        <a:t>Impact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774570"/>
                  </a:ext>
                </a:extLst>
              </a:tr>
              <a:tr h="116327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Health</a:t>
                      </a:r>
                      <a:endParaRPr lang="en-ZA" sz="24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Symptom checker, clinic locator, vaccine reminders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</a:rPr>
                        <a:t>Improves rural health outcomes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5646027"/>
                  </a:ext>
                </a:extLst>
              </a:tr>
              <a:tr h="116327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Education</a:t>
                      </a:r>
                      <a:endParaRPr lang="en-ZA" sz="24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Homework help, exam prep, career guidance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</a:rPr>
                        <a:t>Boosts learning and retention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7421057"/>
                  </a:ext>
                </a:extLst>
              </a:tr>
              <a:tr h="116327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Agriculture</a:t>
                      </a:r>
                      <a:endParaRPr lang="en-ZA" sz="240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Weather alerts, crop advice, market prices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</a:rPr>
                        <a:t>Enhances productivity and income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2443904"/>
                  </a:ext>
                </a:extLst>
              </a:tr>
              <a:tr h="116327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Governance</a:t>
                      </a:r>
                      <a:endParaRPr lang="en-ZA" sz="24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solidFill>
                            <a:schemeClr val="bg2">
                              <a:lumMod val="50000"/>
                            </a:schemeClr>
                          </a:solidFill>
                        </a:rPr>
                        <a:t>Local news, service access, feedback collection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dirty="0"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</a:rPr>
                        <a:t>Strengthens civic engagement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434205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A33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372600" y="1142386"/>
            <a:ext cx="8656864" cy="8482626"/>
            <a:chOff x="0" y="0"/>
            <a:chExt cx="957635" cy="99099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57635" cy="990995"/>
            </a:xfrm>
            <a:custGeom>
              <a:avLst/>
              <a:gdLst/>
              <a:ahLst/>
              <a:cxnLst/>
              <a:rect l="l" t="t" r="r" b="b"/>
              <a:pathLst>
                <a:path w="957635" h="990995">
                  <a:moveTo>
                    <a:pt x="0" y="0"/>
                  </a:moveTo>
                  <a:lnTo>
                    <a:pt x="957635" y="0"/>
                  </a:lnTo>
                  <a:lnTo>
                    <a:pt x="957635" y="990995"/>
                  </a:lnTo>
                  <a:lnTo>
                    <a:pt x="0" y="990995"/>
                  </a:lnTo>
                  <a:close/>
                </a:path>
              </a:pathLst>
            </a:custGeom>
            <a:blipFill>
              <a:blip r:embed="rId2"/>
              <a:stretch>
                <a:fillRect t="-69" b="-69"/>
              </a:stretch>
            </a:blipFill>
          </p:spPr>
          <p:txBody>
            <a:bodyPr/>
            <a:lstStyle/>
            <a:p>
              <a:endParaRPr lang="en-ZA"/>
            </a:p>
          </p:txBody>
        </p:sp>
      </p:grpSp>
      <p:sp>
        <p:nvSpPr>
          <p:cNvPr id="4" name="TextBox 4"/>
          <p:cNvSpPr txBox="1"/>
          <p:nvPr/>
        </p:nvSpPr>
        <p:spPr>
          <a:xfrm>
            <a:off x="424543" y="258603"/>
            <a:ext cx="8063593" cy="10130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920"/>
              </a:lnSpc>
            </a:pPr>
            <a:r>
              <a:rPr lang="en-US" sz="7200" dirty="0">
                <a:solidFill>
                  <a:srgbClr val="EAEAEA"/>
                </a:solidFill>
                <a:latin typeface="Georgia Pro Condensed Light"/>
                <a:ea typeface="Georgia Pro Condensed Light"/>
                <a:cs typeface="Georgia Pro Condensed Light"/>
                <a:sym typeface="Georgia Pro Condensed Light"/>
              </a:rPr>
              <a:t>Data-Driven Decisions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577FE1F-7C9E-6D65-5067-1FE798E66C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5614648"/>
              </p:ext>
            </p:extLst>
          </p:nvPr>
        </p:nvGraphicFramePr>
        <p:xfrm>
          <a:off x="44906" y="1903040"/>
          <a:ext cx="9099094" cy="6961317"/>
        </p:xfrm>
        <a:graphic>
          <a:graphicData uri="http://schemas.openxmlformats.org/drawingml/2006/table">
            <a:tbl>
              <a:tblPr/>
              <a:tblGrid>
                <a:gridCol w="3236599">
                  <a:extLst>
                    <a:ext uri="{9D8B030D-6E8A-4147-A177-3AD203B41FA5}">
                      <a16:colId xmlns:a16="http://schemas.microsoft.com/office/drawing/2014/main" val="2448154528"/>
                    </a:ext>
                  </a:extLst>
                </a:gridCol>
                <a:gridCol w="3043520">
                  <a:extLst>
                    <a:ext uri="{9D8B030D-6E8A-4147-A177-3AD203B41FA5}">
                      <a16:colId xmlns:a16="http://schemas.microsoft.com/office/drawing/2014/main" val="608863717"/>
                    </a:ext>
                  </a:extLst>
                </a:gridCol>
                <a:gridCol w="2818975">
                  <a:extLst>
                    <a:ext uri="{9D8B030D-6E8A-4147-A177-3AD203B41FA5}">
                      <a16:colId xmlns:a16="http://schemas.microsoft.com/office/drawing/2014/main" val="644628564"/>
                    </a:ext>
                  </a:extLst>
                </a:gridCol>
              </a:tblGrid>
              <a:tr h="4972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Objective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Key Result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 dirty="0">
                          <a:solidFill>
                            <a:schemeClr val="bg2">
                              <a:lumMod val="90000"/>
                            </a:schemeClr>
                          </a:solidFill>
                        </a:rPr>
                        <a:t>Metric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6181231"/>
                  </a:ext>
                </a:extLst>
              </a:tr>
              <a:tr h="12928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Expand digital access</a:t>
                      </a:r>
                      <a:endParaRPr lang="en-ZA" sz="240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5,000+ rural users onboarded within 12 months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User registrations, active sessions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9184981"/>
                  </a:ext>
                </a:extLst>
              </a:tr>
              <a:tr h="12928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Improve service delivery</a:t>
                      </a:r>
                      <a:endParaRPr lang="en-ZA" sz="240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>
                          <a:solidFill>
                            <a:schemeClr val="accent6"/>
                          </a:solidFill>
                        </a:rPr>
                        <a:t>80% of users access health, education, or civic services monthly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fr-FR" sz="2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Service Access logs, module usage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27293567"/>
                  </a:ext>
                </a:extLst>
              </a:tr>
              <a:tr h="12928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Enhance offline resilience</a:t>
                      </a:r>
                      <a:endParaRPr lang="en-ZA" sz="240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>
                          <a:solidFill>
                            <a:schemeClr val="accent6"/>
                          </a:solidFill>
                        </a:rPr>
                        <a:t>90% of content accessed without live internet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Cached content delivery rate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2946586"/>
                  </a:ext>
                </a:extLst>
              </a:tr>
              <a:tr h="12928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Boost local engagement</a:t>
                      </a:r>
                      <a:endParaRPr lang="en-ZA" sz="240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>
                          <a:solidFill>
                            <a:schemeClr val="accent6"/>
                          </a:solidFill>
                        </a:rPr>
                        <a:t>100+ community posts/month on bulletin board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Community interaction metrics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9127234"/>
                  </a:ext>
                </a:extLst>
              </a:tr>
              <a:tr h="12928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b="1" dirty="0">
                          <a:solidFill>
                            <a:schemeClr val="bg1">
                              <a:lumMod val="75000"/>
                            </a:schemeClr>
                          </a:solidFill>
                        </a:rPr>
                        <a:t>Support low-literacy users</a:t>
                      </a:r>
                      <a:endParaRPr lang="en-ZA" sz="2400" dirty="0">
                        <a:solidFill>
                          <a:schemeClr val="bg1">
                            <a:lumMod val="75000"/>
                          </a:schemeClr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solidFill>
                            <a:schemeClr val="accent6"/>
                          </a:solidFill>
                        </a:rPr>
                        <a:t>70% of interactions via voice or local language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ZA" sz="2400" dirty="0">
                          <a:solidFill>
                            <a:schemeClr val="bg2">
                              <a:lumMod val="75000"/>
                            </a:schemeClr>
                          </a:solidFill>
                        </a:rPr>
                        <a:t>Input mode analytics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334193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677</Words>
  <Application>Microsoft Office PowerPoint</Application>
  <PresentationFormat>Custom</PresentationFormat>
  <Paragraphs>103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Georgia Pro Condensed Light</vt:lpstr>
      <vt:lpstr>Aptos</vt:lpstr>
      <vt:lpstr>TT Interphases</vt:lpstr>
      <vt:lpstr>Calibri</vt:lpstr>
      <vt:lpstr>TT Interphases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- Enhancing Rural Service Accessibility</dc:title>
  <dc:description>Presentation - Enhancing Rural Service Accessibility</dc:description>
  <cp:lastModifiedBy>CLINT RAYNOR MORAR</cp:lastModifiedBy>
  <cp:revision>25</cp:revision>
  <dcterms:created xsi:type="dcterms:W3CDTF">2006-08-16T00:00:00Z</dcterms:created>
  <dcterms:modified xsi:type="dcterms:W3CDTF">2025-11-04T20:55:17Z</dcterms:modified>
  <dc:identifier>DAG3Jrr85NQ</dc:identifier>
</cp:coreProperties>
</file>

<file path=docProps/thumbnail.jpeg>
</file>